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89" y="869245"/>
            <a:ext cx="11898489" cy="6999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ACCOUNTING PROCESS OR ACCOUNTING TRAIL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69156"/>
            <a:ext cx="9849556" cy="5113865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SOURCE DOCUMENTS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JOURNAL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SUBSIDIARY BOOKS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LEDGER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TRIAL BALANCE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TRADING ACCOUNT/MANUFACTURING ACCOUNT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/>
              <a:t>PROFIT/LOSS ACCOUNT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BALANCE SHEET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005689" y="2122311"/>
            <a:ext cx="383822" cy="237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005689" y="2731910"/>
            <a:ext cx="383822" cy="225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05689" y="3352800"/>
            <a:ext cx="383822" cy="282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971822" y="3984975"/>
            <a:ext cx="451556" cy="282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988755" y="4617150"/>
            <a:ext cx="41768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915378" y="5238036"/>
            <a:ext cx="508000" cy="270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926666" y="5847629"/>
            <a:ext cx="485423" cy="293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9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"/>
            <a:ext cx="10146186" cy="6999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SOURCE DOCUMENTS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948267"/>
            <a:ext cx="10144654" cy="5779911"/>
          </a:xfrm>
        </p:spPr>
        <p:txBody>
          <a:bodyPr/>
          <a:lstStyle/>
          <a:p>
            <a:r>
              <a:rPr lang="en-US" sz="1800" b="1" i="1" dirty="0" smtClean="0"/>
              <a:t>BASIS OF RECORDING OF ANY FINANCIAL TRANSACTION.</a:t>
            </a:r>
          </a:p>
          <a:p>
            <a:r>
              <a:rPr lang="en-US" sz="1800" b="1" i="1" dirty="0" smtClean="0"/>
              <a:t>MAIN EVIDENCE OF HAPPENING OF ANY TRANSACTION</a:t>
            </a:r>
          </a:p>
          <a:p>
            <a:r>
              <a:rPr lang="en-US" sz="1800" b="1" i="1" dirty="0" smtClean="0"/>
              <a:t>DOCUMENTARY PROOF OF TRANSACTIONS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800" b="1" dirty="0" smtClean="0">
                <a:solidFill>
                  <a:srgbClr val="00B0F0"/>
                </a:solidFill>
              </a:rPr>
              <a:t>SOURCE DOCUMENTS</a:t>
            </a:r>
          </a:p>
          <a:p>
            <a:pPr algn="ctr"/>
            <a:r>
              <a:rPr lang="en-US" sz="2800" b="1" dirty="0" smtClean="0">
                <a:solidFill>
                  <a:srgbClr val="00B0F0"/>
                </a:solidFill>
              </a:rPr>
              <a:t>VOUCHERS</a:t>
            </a:r>
          </a:p>
          <a:p>
            <a:pPr algn="ctr"/>
            <a:endParaRPr lang="en-US" sz="2800" b="1" dirty="0" smtClean="0">
              <a:solidFill>
                <a:srgbClr val="00B0F0"/>
              </a:solidFill>
            </a:endParaRP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CASH MEMO   BILLS   CASH RECEIPTS  BANK PAY-IN-SLIPS  DEBIT-NOTE CREDIT-NOTE CHEQUES DRAFTS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542843" y="3465688"/>
            <a:ext cx="722490" cy="214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93333" y="4222044"/>
            <a:ext cx="8929511" cy="112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5542843" y="3973688"/>
            <a:ext cx="722490" cy="248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512711" y="4233333"/>
            <a:ext cx="383822" cy="293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664177" y="4233333"/>
            <a:ext cx="361245" cy="248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747911" y="4233333"/>
            <a:ext cx="406400" cy="248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740399" y="4233332"/>
            <a:ext cx="372535" cy="282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055556" y="4233333"/>
            <a:ext cx="474132" cy="293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387643" y="4233333"/>
            <a:ext cx="372533" cy="293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9403644" y="4233332"/>
            <a:ext cx="361245" cy="293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0408356" y="4233333"/>
            <a:ext cx="327377" cy="248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8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79022"/>
            <a:ext cx="10146186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JOURNAL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688623"/>
            <a:ext cx="10144654" cy="3804355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A PRIMARY BOOK OF ACCOUNT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ALSO CALLED AS DAY-BOOK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FIRST STEP IN RECORDING AND PROCESSING OF TRANSACTIONS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RECORDS ALL TRANSACTIONS IN A CHRONOLOGICAL ORDER 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RECORDS ALL TRANSACTIONS AS AND WHEN THEY HAPPEN REGARDLESS OF THEIR  NATURE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9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58045"/>
            <a:ext cx="10146186" cy="5870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SUBSIDIARY BOOKS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846667"/>
            <a:ext cx="10144654" cy="3801533"/>
          </a:xfrm>
        </p:spPr>
        <p:txBody>
          <a:bodyPr/>
          <a:lstStyle/>
          <a:p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PRIMARY BOOK OF ACCOUNT</a:t>
            </a:r>
          </a:p>
          <a:p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ALTERNATE OF JOURNAL</a:t>
            </a:r>
          </a:p>
          <a:p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SEGREGATES TRANSACTIONS INTO CASH, BANK, SALES, PURCHASES, BILLS RECEIVABLE, BILLS PAYABLES, ETC., LIKE TRANSACTIONS</a:t>
            </a:r>
          </a:p>
          <a:p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INVOLVES PREPARATION OF CASH BOOK, PURCHASE BOOK, SALES BOOK, BILLS RECEIVABLE BOOK, BILLS PAYABLE BOOK, RETURN INWARD BOOK, RETURN OUTWARD BOOK, ETC.,</a:t>
            </a:r>
          </a:p>
          <a:p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SERVES DUAL PURPOSE OF PRIMARY BOOK ANS SECONDARY BOOK BY RECORDING TRANSACTIONS FOR THE FIRST TIME AS WELL AS GIVING INDIVIDUAL TOTALS OF TRANSACTION ON THE BASIS THEIR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4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304801"/>
            <a:ext cx="10146186" cy="824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/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LEDGER OR LEDGER ACCOUNTS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1309511"/>
            <a:ext cx="10144654" cy="3338689"/>
          </a:xfrm>
        </p:spPr>
        <p:txBody>
          <a:bodyPr/>
          <a:lstStyle/>
          <a:p>
            <a:endParaRPr lang="en-US" sz="2000" b="1" i="1" dirty="0" smtClean="0">
              <a:solidFill>
                <a:srgbClr val="00B0F0"/>
              </a:solidFill>
            </a:endParaRPr>
          </a:p>
          <a:p>
            <a:endParaRPr lang="en-US" sz="2000" b="1" i="1" dirty="0">
              <a:solidFill>
                <a:srgbClr val="00B0F0"/>
              </a:solidFill>
            </a:endParaRP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A SECONDARY BOOK OF ACCOUNT 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TRANSACTIONS ARE POSTED FROM PRIMARY BOOKS OF ACCOUNT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CLASSIFIES TRANSACTIONS ON THE BASIS OF THEIR NATURE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GIVES INDIVIDUAL BALANCES OF ACCOUNTS AT THE END OF A SPECIFIED PERIOD OF TIME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BASIS OF PREPARING FINAL ACCOUNTS/FINANCIAL STATEMENTS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0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58045"/>
            <a:ext cx="10146186" cy="94826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/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TRIAL BALANCE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1636889"/>
            <a:ext cx="10144654" cy="3011312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ALSO KNOWN AS BALANCES ON TRAIL</a:t>
            </a:r>
          </a:p>
          <a:p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PREPARED FOR THE PURPOSE OF ASCERTAININING ARITHMETIC ACCURACY OF LEDGER ACCOUNT BALANCES</a:t>
            </a:r>
          </a:p>
          <a:p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ANY DEVIATION THEREOF IS RECTIFIED BY TRANSFERRING TO SUSPENSE ACCOUNT</a:t>
            </a:r>
          </a:p>
          <a:p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AFTER PASSING ACCOUNT BALANCES THROUGH TRIAL BALANCE, THEY BECOME READY FOR FINAL ACCOUNT PREPARATION</a:t>
            </a:r>
            <a:endParaRPr lang="en-US" sz="2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5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"/>
            <a:ext cx="11559821" cy="1264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</a:rPr>
              <a:t>FINAL ACCOUNTS/FINANCIAL STATEMENTS</a:t>
            </a:r>
            <a:r>
              <a:rPr lang="en-US" sz="4000" b="1" dirty="0" smtClean="0">
                <a:solidFill>
                  <a:srgbClr val="FFFF00"/>
                </a:solidFill>
              </a:rPr>
              <a:t/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TRADING ACCOUNT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72532" y="1501423"/>
            <a:ext cx="11729157" cy="4730044"/>
          </a:xfrm>
        </p:spPr>
        <p:txBody>
          <a:bodyPr>
            <a:normAutofit/>
          </a:bodyPr>
          <a:lstStyle/>
          <a:p>
            <a:r>
              <a:rPr lang="en-US" sz="1800" b="1" i="1" dirty="0" smtClean="0">
                <a:solidFill>
                  <a:srgbClr val="00B0F0"/>
                </a:solidFill>
              </a:rPr>
              <a:t>FIRST STEP IN PREPARING FINAL ACCOUNTS/FINANCIAL STATEMENTS FOR TRADING ORGANISATIONS</a:t>
            </a:r>
          </a:p>
          <a:p>
            <a:r>
              <a:rPr lang="en-US" sz="1800" b="1" i="1" dirty="0" smtClean="0">
                <a:solidFill>
                  <a:srgbClr val="00B0F0"/>
                </a:solidFill>
              </a:rPr>
              <a:t>IT IS REQUIRED TO BE PREPARED BY TRADING ORGANISATIONS FOR ASCERTAING MAIN OPERATIONAL RESULTS</a:t>
            </a:r>
          </a:p>
          <a:p>
            <a:r>
              <a:rPr lang="en-US" sz="1800" b="1" i="1" dirty="0" smtClean="0">
                <a:solidFill>
                  <a:srgbClr val="00B0F0"/>
                </a:solidFill>
              </a:rPr>
              <a:t>SUMMARISED </a:t>
            </a:r>
            <a:r>
              <a:rPr lang="en-US" sz="1800" b="1" i="1" dirty="0">
                <a:solidFill>
                  <a:srgbClr val="00B0F0"/>
                </a:solidFill>
              </a:rPr>
              <a:t>STATEMENT OF DIRECT INCOMES AND </a:t>
            </a:r>
            <a:r>
              <a:rPr lang="en-US" sz="1800" b="1" i="1" dirty="0" smtClean="0">
                <a:solidFill>
                  <a:srgbClr val="00B0F0"/>
                </a:solidFill>
              </a:rPr>
              <a:t>EXPENSES</a:t>
            </a:r>
          </a:p>
          <a:p>
            <a:r>
              <a:rPr lang="en-US" sz="1800" b="1" i="1" dirty="0" smtClean="0">
                <a:solidFill>
                  <a:srgbClr val="00B0F0"/>
                </a:solidFill>
              </a:rPr>
              <a:t>ASCERTAINS GROSS PROFIT/GROSS LOSS</a:t>
            </a:r>
          </a:p>
          <a:p>
            <a:endParaRPr lang="en-US" dirty="0"/>
          </a:p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MANUFACTURING ACCOUNT</a:t>
            </a:r>
            <a:endParaRPr lang="en-US" sz="2000" b="1" dirty="0">
              <a:solidFill>
                <a:srgbClr val="FFFF00"/>
              </a:solidFill>
            </a:endParaRPr>
          </a:p>
          <a:p>
            <a:r>
              <a:rPr lang="en-US" dirty="0" smtClean="0"/>
              <a:t> </a:t>
            </a:r>
            <a:r>
              <a:rPr lang="en-US" b="1" i="1" dirty="0">
                <a:solidFill>
                  <a:srgbClr val="00B0F0"/>
                </a:solidFill>
              </a:rPr>
              <a:t>FIRST STEP IN PREPARING FINAL ACCOUNTS/FINANCIAL </a:t>
            </a:r>
            <a:r>
              <a:rPr lang="en-US" b="1" i="1" dirty="0" smtClean="0">
                <a:solidFill>
                  <a:srgbClr val="00B0F0"/>
                </a:solidFill>
              </a:rPr>
              <a:t>STATEMENTS FOR MANUFACTURING ORGANISATIONS</a:t>
            </a:r>
            <a:endParaRPr lang="en-US" b="1" i="1" dirty="0">
              <a:solidFill>
                <a:srgbClr val="00B0F0"/>
              </a:solidFill>
            </a:endParaRPr>
          </a:p>
          <a:p>
            <a:r>
              <a:rPr lang="en-US" b="1" i="1" dirty="0">
                <a:solidFill>
                  <a:srgbClr val="00B0F0"/>
                </a:solidFill>
              </a:rPr>
              <a:t>IT IS REQUIRED TO BE PREPARED BY </a:t>
            </a:r>
            <a:r>
              <a:rPr lang="en-US" b="1" i="1" dirty="0" smtClean="0">
                <a:solidFill>
                  <a:srgbClr val="00B0F0"/>
                </a:solidFill>
              </a:rPr>
              <a:t>MANUFACTURING </a:t>
            </a:r>
            <a:r>
              <a:rPr lang="en-US" b="1" i="1" dirty="0">
                <a:solidFill>
                  <a:srgbClr val="00B0F0"/>
                </a:solidFill>
              </a:rPr>
              <a:t>ORGANISATIONS FOR ASCERTAING MAIN OPERATIONAL RESULTS</a:t>
            </a:r>
          </a:p>
          <a:p>
            <a:r>
              <a:rPr lang="en-US" b="1" i="1" dirty="0">
                <a:solidFill>
                  <a:srgbClr val="00B0F0"/>
                </a:solidFill>
              </a:rPr>
              <a:t>SUMMARISED STATEMENT OF DIRECT INCOMES AND EXPENSES</a:t>
            </a:r>
          </a:p>
          <a:p>
            <a:r>
              <a:rPr lang="en-US" b="1" i="1" dirty="0">
                <a:solidFill>
                  <a:srgbClr val="00B0F0"/>
                </a:solidFill>
              </a:rPr>
              <a:t>ASCERTAINS </a:t>
            </a:r>
            <a:r>
              <a:rPr lang="en-US" b="1" i="1" dirty="0" smtClean="0">
                <a:solidFill>
                  <a:srgbClr val="00B0F0"/>
                </a:solidFill>
              </a:rPr>
              <a:t>COST OF GOODS SOLD</a:t>
            </a:r>
            <a:endParaRPr lang="en-US" b="1" i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9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468"/>
            <a:ext cx="11909778" cy="17384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PROFIT/LOSS ACCOUNT OR INCOME STATEMENT</a:t>
            </a: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2099733"/>
            <a:ext cx="10144654" cy="36576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SECOND STEP IN PREPARING FINAL ACCOUNTS/FINANCIAL STATEMENTS</a:t>
            </a:r>
          </a:p>
          <a:p>
            <a:r>
              <a:rPr lang="en-US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STARTS WITH CLOSING/BALANCING FIGURE OF TRADING/MANUFACTURING ACCOUNT</a:t>
            </a:r>
          </a:p>
          <a:p>
            <a:r>
              <a:rPr lang="en-US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PREPARED FOR THE PURPOSE OF ASCERTAINING INCOME POSITION OF AN ORGANISATION</a:t>
            </a:r>
          </a:p>
          <a:p>
            <a:r>
              <a:rPr lang="en-US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TAKES CLOSING BALANCES OF ALL OTHER INCOME/GAIN ACCOUNTS AND EXPENSE/LOSS ACCOUNTS</a:t>
            </a:r>
          </a:p>
          <a:p>
            <a:r>
              <a:rPr lang="en-US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CALCULATES NET PROFIT/LOSS OF BUSINESS ORGANISATION </a:t>
            </a:r>
            <a:endParaRPr lang="en-US" sz="24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82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282222"/>
            <a:ext cx="10146186" cy="171591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BALANCE SHEET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or</a:t>
            </a:r>
            <a:br>
              <a:rPr lang="en-US" sz="2000" b="1" dirty="0" smtClean="0">
                <a:solidFill>
                  <a:srgbClr val="FFFF00"/>
                </a:solidFill>
              </a:rPr>
            </a:br>
            <a:r>
              <a:rPr lang="en-US" sz="4400" b="1" dirty="0" smtClean="0">
                <a:solidFill>
                  <a:srgbClr val="FFFF00"/>
                </a:solidFill>
              </a:rPr>
              <a:t>POSITION STATEMENT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4467" y="2630311"/>
            <a:ext cx="10144654" cy="2483556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rgbClr val="00B0F0"/>
                </a:solidFill>
              </a:rPr>
              <a:t>END STATEMENT OF ACCOUNTING PROCESS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ASCERTAINS FINANCIAL POSITION OR POSITION OF ASSETS AND LIABILITIES OF AN ORGANISATION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MAIN STATEMENT OF OVERALL PERFORMANCE AND STATUS OF AN ORGANISATION</a:t>
            </a:r>
          </a:p>
          <a:p>
            <a:r>
              <a:rPr lang="en-US" sz="2000" b="1" i="1" dirty="0" smtClean="0">
                <a:solidFill>
                  <a:srgbClr val="00B0F0"/>
                </a:solidFill>
              </a:rPr>
              <a:t>DEPICTS OWNERS EQUITY, OUTSIDERS LIABILITY AND NETWORTH OF AN ENTITY</a:t>
            </a:r>
            <a:endParaRPr lang="en-US" sz="2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913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205</TotalTime>
  <Words>430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ACCOUNTING PROCESS OR ACCOUNTING TRAIL</vt:lpstr>
      <vt:lpstr>SOURCE DOCUMENTS</vt:lpstr>
      <vt:lpstr>JOURNAL </vt:lpstr>
      <vt:lpstr>SUBSIDIARY BOOKS</vt:lpstr>
      <vt:lpstr> LEDGER OR LEDGER ACCOUNTS</vt:lpstr>
      <vt:lpstr> TRIAL BALANCE</vt:lpstr>
      <vt:lpstr>FINAL ACCOUNTS/FINANCIAL STATEMENTS TRADING ACCOUNT</vt:lpstr>
      <vt:lpstr>PROFIT/LOSS ACCOUNT OR INCOME STATEMENT </vt:lpstr>
      <vt:lpstr>BALANCE SHEET or POSITION STATEMENT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PROCESS OR ACCOUNTING TRAIL</dc:title>
  <dc:creator>GHULAM JEELANI</dc:creator>
  <cp:lastModifiedBy>GHULAM JEELANI</cp:lastModifiedBy>
  <cp:revision>21</cp:revision>
  <dcterms:created xsi:type="dcterms:W3CDTF">2019-04-29T15:26:05Z</dcterms:created>
  <dcterms:modified xsi:type="dcterms:W3CDTF">2019-04-30T10:22:24Z</dcterms:modified>
</cp:coreProperties>
</file>